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0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276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4648795" y="3698200"/>
            <a:ext cx="5332690" cy="833199"/>
          </a:xfrm>
          <a:prstGeom prst="rect">
            <a:avLst/>
          </a:prstGeom>
          <a:noFill/>
          <a:ln/>
        </p:spPr>
        <p:txBody>
          <a:bodyPr wrap="none" rtlCol="0" anchor="t"/>
          <a:lstStyle/>
          <a:p>
            <a:pPr marL="0" indent="0" algn="ctr">
              <a:lnSpc>
                <a:spcPts val="6561"/>
              </a:lnSpc>
              <a:buNone/>
            </a:pPr>
            <a:r>
              <a:rPr lang="en-US" sz="5249" b="1" kern="0" spc="-105" dirty="0">
                <a:solidFill>
                  <a:srgbClr val="FF75D3"/>
                </a:solidFill>
                <a:latin typeface="adonis-web" pitchFamily="34" charset="0"/>
                <a:ea typeface="adonis-web" pitchFamily="34" charset="-122"/>
                <a:cs typeface="adonis-web" pitchFamily="34" charset="-120"/>
              </a:rPr>
              <a:t>Agrivision </a:t>
            </a:r>
            <a:endParaRPr lang="en-US" sz="5249"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149787"/>
            <a:ext cx="6092666"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Transportation Challenges</a:t>
            </a:r>
            <a:endParaRPr lang="en-US" sz="4374" dirty="0"/>
          </a:p>
        </p:txBody>
      </p:sp>
      <p:pic>
        <p:nvPicPr>
          <p:cNvPr id="5" name="Image 1" descr="preencoded.png"/>
          <p:cNvPicPr>
            <a:picLocks noChangeAspect="1"/>
          </p:cNvPicPr>
          <p:nvPr/>
        </p:nvPicPr>
        <p:blipFill>
          <a:blip r:embed="rId4"/>
          <a:stretch>
            <a:fillRect/>
          </a:stretch>
        </p:blipFill>
        <p:spPr>
          <a:xfrm>
            <a:off x="2348389" y="2288500"/>
            <a:ext cx="3088958" cy="1909048"/>
          </a:xfrm>
          <a:prstGeom prst="rect">
            <a:avLst/>
          </a:prstGeom>
        </p:spPr>
      </p:pic>
      <p:sp>
        <p:nvSpPr>
          <p:cNvPr id="6" name="Text 2"/>
          <p:cNvSpPr/>
          <p:nvPr/>
        </p:nvSpPr>
        <p:spPr>
          <a:xfrm>
            <a:off x="2348389" y="4475202"/>
            <a:ext cx="2869049"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Poor Road Infrastructure</a:t>
            </a:r>
            <a:endParaRPr lang="en-US" sz="2187" dirty="0"/>
          </a:p>
        </p:txBody>
      </p:sp>
      <p:sp>
        <p:nvSpPr>
          <p:cNvPr id="7" name="Text 3"/>
          <p:cNvSpPr/>
          <p:nvPr/>
        </p:nvSpPr>
        <p:spPr>
          <a:xfrm>
            <a:off x="2348389" y="4955619"/>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Inadequate road connectivity, particularly in rural areas, hinders timely and efficient transportation. Investing in road improvements benefits farmers.</a:t>
            </a:r>
            <a:endParaRPr lang="en-US" sz="1750" dirty="0"/>
          </a:p>
        </p:txBody>
      </p:sp>
      <p:pic>
        <p:nvPicPr>
          <p:cNvPr id="8" name="Image 2" descr="preencoded.png"/>
          <p:cNvPicPr>
            <a:picLocks noChangeAspect="1"/>
          </p:cNvPicPr>
          <p:nvPr/>
        </p:nvPicPr>
        <p:blipFill>
          <a:blip r:embed="rId5"/>
          <a:stretch>
            <a:fillRect/>
          </a:stretch>
        </p:blipFill>
        <p:spPr>
          <a:xfrm>
            <a:off x="5770602" y="2288500"/>
            <a:ext cx="3088958" cy="1909048"/>
          </a:xfrm>
          <a:prstGeom prst="rect">
            <a:avLst/>
          </a:prstGeom>
        </p:spPr>
      </p:pic>
      <p:sp>
        <p:nvSpPr>
          <p:cNvPr id="9" name="Text 4"/>
          <p:cNvSpPr/>
          <p:nvPr/>
        </p:nvSpPr>
        <p:spPr>
          <a:xfrm>
            <a:off x="5770602" y="4475202"/>
            <a:ext cx="3088958" cy="694373"/>
          </a:xfrm>
          <a:prstGeom prst="rect">
            <a:avLst/>
          </a:prstGeom>
          <a:noFill/>
          <a:ln/>
        </p:spPr>
        <p:txBody>
          <a:bodyPr wrap="squar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Costly Transportation Services</a:t>
            </a:r>
            <a:endParaRPr lang="en-US" sz="2187" dirty="0"/>
          </a:p>
        </p:txBody>
      </p:sp>
      <p:sp>
        <p:nvSpPr>
          <p:cNvPr id="10" name="Text 5"/>
          <p:cNvSpPr/>
          <p:nvPr/>
        </p:nvSpPr>
        <p:spPr>
          <a:xfrm>
            <a:off x="5770602" y="5302806"/>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High transportation costs eat into farmers' profits. Affordable and reliable transportation services reduce the burden on their finances.</a:t>
            </a:r>
            <a:endParaRPr lang="en-US" sz="1750" dirty="0"/>
          </a:p>
        </p:txBody>
      </p:sp>
      <p:pic>
        <p:nvPicPr>
          <p:cNvPr id="11" name="Image 3" descr="preencoded.png"/>
          <p:cNvPicPr>
            <a:picLocks noChangeAspect="1"/>
          </p:cNvPicPr>
          <p:nvPr/>
        </p:nvPicPr>
        <p:blipFill>
          <a:blip r:embed="rId6"/>
          <a:stretch>
            <a:fillRect/>
          </a:stretch>
        </p:blipFill>
        <p:spPr>
          <a:xfrm>
            <a:off x="9192816" y="2288500"/>
            <a:ext cx="3089077" cy="1909167"/>
          </a:xfrm>
          <a:prstGeom prst="rect">
            <a:avLst/>
          </a:prstGeom>
        </p:spPr>
      </p:pic>
      <p:sp>
        <p:nvSpPr>
          <p:cNvPr id="12" name="Text 6"/>
          <p:cNvSpPr/>
          <p:nvPr/>
        </p:nvSpPr>
        <p:spPr>
          <a:xfrm>
            <a:off x="9192816" y="4475321"/>
            <a:ext cx="2939653"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Limited Logistics Support</a:t>
            </a:r>
            <a:endParaRPr lang="en-US" sz="2187" dirty="0"/>
          </a:p>
        </p:txBody>
      </p:sp>
      <p:sp>
        <p:nvSpPr>
          <p:cNvPr id="13" name="Text 7"/>
          <p:cNvSpPr/>
          <p:nvPr/>
        </p:nvSpPr>
        <p:spPr>
          <a:xfrm>
            <a:off x="9192816" y="4955738"/>
            <a:ext cx="3089077"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Lack of logistics support for farmers results in inefficiencies and delays. Establishing logistics networks aids smooth and timely transportation.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282422"/>
            <a:ext cx="7541657"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Solutions and Recommendations</a:t>
            </a:r>
            <a:endParaRPr lang="en-US" sz="4374" dirty="0"/>
          </a:p>
        </p:txBody>
      </p:sp>
      <p:sp>
        <p:nvSpPr>
          <p:cNvPr id="5" name="Shape 2"/>
          <p:cNvSpPr/>
          <p:nvPr/>
        </p:nvSpPr>
        <p:spPr>
          <a:xfrm>
            <a:off x="2348389" y="2594729"/>
            <a:ext cx="499943" cy="499943"/>
          </a:xfrm>
          <a:prstGeom prst="roundRect">
            <a:avLst>
              <a:gd name="adj" fmla="val 20000"/>
            </a:avLst>
          </a:prstGeom>
          <a:solidFill>
            <a:srgbClr val="EBD0FB"/>
          </a:solidFill>
          <a:ln w="13811">
            <a:solidFill>
              <a:srgbClr val="D7A1F7"/>
            </a:solidFill>
            <a:prstDash val="solid"/>
          </a:ln>
        </p:spPr>
      </p:sp>
      <p:sp>
        <p:nvSpPr>
          <p:cNvPr id="6" name="Text 3"/>
          <p:cNvSpPr/>
          <p:nvPr/>
        </p:nvSpPr>
        <p:spPr>
          <a:xfrm>
            <a:off x="2506385" y="2636401"/>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3070503" y="2671048"/>
            <a:ext cx="3200757"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Infrastructure Development</a:t>
            </a:r>
            <a:endParaRPr lang="en-US" sz="2187" dirty="0"/>
          </a:p>
        </p:txBody>
      </p:sp>
      <p:sp>
        <p:nvSpPr>
          <p:cNvPr id="8" name="Text 5"/>
          <p:cNvSpPr/>
          <p:nvPr/>
        </p:nvSpPr>
        <p:spPr>
          <a:xfrm>
            <a:off x="3070503" y="3151465"/>
            <a:ext cx="413361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Investing in storage facilities, transportation networks, and market linkages ensures enhanced agricultural trade and reduced post-harvest losses.</a:t>
            </a:r>
            <a:endParaRPr lang="en-US" sz="1750" dirty="0"/>
          </a:p>
        </p:txBody>
      </p:sp>
      <p:sp>
        <p:nvSpPr>
          <p:cNvPr id="9" name="Shape 6"/>
          <p:cNvSpPr/>
          <p:nvPr/>
        </p:nvSpPr>
        <p:spPr>
          <a:xfrm>
            <a:off x="7426285" y="2594729"/>
            <a:ext cx="499943" cy="499943"/>
          </a:xfrm>
          <a:prstGeom prst="roundRect">
            <a:avLst>
              <a:gd name="adj" fmla="val 20000"/>
            </a:avLst>
          </a:prstGeom>
          <a:solidFill>
            <a:srgbClr val="EBD0FB"/>
          </a:solidFill>
          <a:ln w="13811">
            <a:solidFill>
              <a:srgbClr val="D7A1F7"/>
            </a:solidFill>
            <a:prstDash val="solid"/>
          </a:ln>
        </p:spPr>
      </p:sp>
      <p:sp>
        <p:nvSpPr>
          <p:cNvPr id="10" name="Text 7"/>
          <p:cNvSpPr/>
          <p:nvPr/>
        </p:nvSpPr>
        <p:spPr>
          <a:xfrm>
            <a:off x="7584281" y="2636401"/>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8148399" y="2671048"/>
            <a:ext cx="3261717"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Market Information Systems</a:t>
            </a:r>
            <a:endParaRPr lang="en-US" sz="2187" dirty="0"/>
          </a:p>
        </p:txBody>
      </p:sp>
      <p:sp>
        <p:nvSpPr>
          <p:cNvPr id="12" name="Text 9"/>
          <p:cNvSpPr/>
          <p:nvPr/>
        </p:nvSpPr>
        <p:spPr>
          <a:xfrm>
            <a:off x="8148399" y="3151465"/>
            <a:ext cx="413361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Establishing platforms for real-time price and market information empowers farmers to make informed decisions and negotiate fair prices.</a:t>
            </a:r>
            <a:endParaRPr lang="en-US" sz="1750" dirty="0"/>
          </a:p>
        </p:txBody>
      </p:sp>
      <p:sp>
        <p:nvSpPr>
          <p:cNvPr id="13" name="Shape 10"/>
          <p:cNvSpPr/>
          <p:nvPr/>
        </p:nvSpPr>
        <p:spPr>
          <a:xfrm>
            <a:off x="2348389" y="4968835"/>
            <a:ext cx="499943" cy="499943"/>
          </a:xfrm>
          <a:prstGeom prst="roundRect">
            <a:avLst>
              <a:gd name="adj" fmla="val 20000"/>
            </a:avLst>
          </a:prstGeom>
          <a:solidFill>
            <a:srgbClr val="EBD0FB"/>
          </a:solidFill>
          <a:ln w="13811">
            <a:solidFill>
              <a:srgbClr val="D7A1F7"/>
            </a:solidFill>
            <a:prstDash val="solid"/>
          </a:ln>
        </p:spPr>
      </p:sp>
      <p:sp>
        <p:nvSpPr>
          <p:cNvPr id="14" name="Text 11"/>
          <p:cNvSpPr/>
          <p:nvPr/>
        </p:nvSpPr>
        <p:spPr>
          <a:xfrm>
            <a:off x="2506385" y="5010507"/>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3070503" y="5045154"/>
            <a:ext cx="2371011"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Farmer Cooperatives</a:t>
            </a:r>
            <a:endParaRPr lang="en-US" sz="2187" dirty="0"/>
          </a:p>
        </p:txBody>
      </p:sp>
      <p:sp>
        <p:nvSpPr>
          <p:cNvPr id="16" name="Text 13"/>
          <p:cNvSpPr/>
          <p:nvPr/>
        </p:nvSpPr>
        <p:spPr>
          <a:xfrm>
            <a:off x="3070503" y="5525572"/>
            <a:ext cx="413361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Encouraging the formation of farmer cooperatives strengthens their collective bargaining power and promotes fair trade practices.</a:t>
            </a:r>
            <a:endParaRPr lang="en-US" sz="1750" dirty="0"/>
          </a:p>
        </p:txBody>
      </p:sp>
      <p:sp>
        <p:nvSpPr>
          <p:cNvPr id="17" name="Shape 14"/>
          <p:cNvSpPr/>
          <p:nvPr/>
        </p:nvSpPr>
        <p:spPr>
          <a:xfrm>
            <a:off x="7426285" y="4968835"/>
            <a:ext cx="499943" cy="499943"/>
          </a:xfrm>
          <a:prstGeom prst="roundRect">
            <a:avLst>
              <a:gd name="adj" fmla="val 20000"/>
            </a:avLst>
          </a:prstGeom>
          <a:solidFill>
            <a:srgbClr val="EBD0FB"/>
          </a:solidFill>
          <a:ln w="13811">
            <a:solidFill>
              <a:srgbClr val="D7A1F7"/>
            </a:solidFill>
            <a:prstDash val="solid"/>
          </a:ln>
        </p:spPr>
      </p:sp>
      <p:sp>
        <p:nvSpPr>
          <p:cNvPr id="18" name="Text 15"/>
          <p:cNvSpPr/>
          <p:nvPr/>
        </p:nvSpPr>
        <p:spPr>
          <a:xfrm>
            <a:off x="7584281" y="5010507"/>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4</a:t>
            </a:r>
            <a:endParaRPr lang="en-US" sz="2624" dirty="0"/>
          </a:p>
        </p:txBody>
      </p:sp>
      <p:sp>
        <p:nvSpPr>
          <p:cNvPr id="19" name="Text 16"/>
          <p:cNvSpPr/>
          <p:nvPr/>
        </p:nvSpPr>
        <p:spPr>
          <a:xfrm>
            <a:off x="8148399" y="5045154"/>
            <a:ext cx="3883819"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Rural Infrastructure Development</a:t>
            </a:r>
            <a:endParaRPr lang="en-US" sz="2187" dirty="0"/>
          </a:p>
        </p:txBody>
      </p:sp>
      <p:sp>
        <p:nvSpPr>
          <p:cNvPr id="20" name="Text 17"/>
          <p:cNvSpPr/>
          <p:nvPr/>
        </p:nvSpPr>
        <p:spPr>
          <a:xfrm>
            <a:off x="8148399" y="5525572"/>
            <a:ext cx="413361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Improving rural road networks and providing affordable transportation services facilitates the smooth transfer of crops from farms to markets.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65271"/>
            <a:ext cx="7477601" cy="2499598"/>
          </a:xfrm>
          <a:prstGeom prst="rect">
            <a:avLst/>
          </a:prstGeom>
          <a:noFill/>
          <a:ln/>
        </p:spPr>
        <p:txBody>
          <a:bodyPr wrap="square" rtlCol="0" anchor="t"/>
          <a:lstStyle/>
          <a:p>
            <a:pPr marL="0" indent="0">
              <a:lnSpc>
                <a:spcPts val="6561"/>
              </a:lnSpc>
              <a:buNone/>
            </a:pPr>
            <a:r>
              <a:rPr lang="en-US" sz="5249" b="1" kern="0" spc="-105" dirty="0">
                <a:solidFill>
                  <a:srgbClr val="FF75D3"/>
                </a:solidFill>
                <a:latin typeface="adonis-web" pitchFamily="34" charset="0"/>
                <a:ea typeface="adonis-web" pitchFamily="34" charset="-122"/>
                <a:cs typeface="adonis-web" pitchFamily="34" charset="-120"/>
              </a:rPr>
              <a:t>Challenges That Farmers Face When Selling Their Crop</a:t>
            </a:r>
            <a:endParaRPr lang="en-US" sz="5249" dirty="0"/>
          </a:p>
        </p:txBody>
      </p:sp>
      <p:sp>
        <p:nvSpPr>
          <p:cNvPr id="6" name="Text 2"/>
          <p:cNvSpPr/>
          <p:nvPr/>
        </p:nvSpPr>
        <p:spPr>
          <a:xfrm>
            <a:off x="833199" y="4998125"/>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Farmers encounter numerous obstacles when it comes to selling their crop. From crop spoilage to market information gaps, let's explore the common problems and potential solutions.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168479"/>
            <a:ext cx="9306401" cy="1388745"/>
          </a:xfrm>
          <a:prstGeom prst="rect">
            <a:avLst/>
          </a:prstGeom>
          <a:noFill/>
          <a:ln/>
        </p:spPr>
        <p:txBody>
          <a:bodyPr wrap="squar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Agrivision: Innovating Agricultural Solutions</a:t>
            </a:r>
            <a:endParaRPr lang="en-US" sz="4374" dirty="0"/>
          </a:p>
        </p:txBody>
      </p:sp>
      <p:sp>
        <p:nvSpPr>
          <p:cNvPr id="6" name="Shape 2"/>
          <p:cNvSpPr/>
          <p:nvPr/>
        </p:nvSpPr>
        <p:spPr>
          <a:xfrm>
            <a:off x="4490799" y="3064073"/>
            <a:ext cx="499943" cy="499943"/>
          </a:xfrm>
          <a:prstGeom prst="roundRect">
            <a:avLst>
              <a:gd name="adj" fmla="val 20000"/>
            </a:avLst>
          </a:prstGeom>
          <a:solidFill>
            <a:srgbClr val="EBD0FB"/>
          </a:solidFill>
          <a:ln w="13811">
            <a:solidFill>
              <a:srgbClr val="D7A1F7"/>
            </a:solidFill>
            <a:prstDash val="solid"/>
          </a:ln>
        </p:spPr>
      </p:sp>
      <p:sp>
        <p:nvSpPr>
          <p:cNvPr id="7" name="Text 3"/>
          <p:cNvSpPr/>
          <p:nvPr/>
        </p:nvSpPr>
        <p:spPr>
          <a:xfrm>
            <a:off x="4648795" y="310574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5212913" y="3140393"/>
            <a:ext cx="2317671"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Sustainable Farming</a:t>
            </a:r>
            <a:endParaRPr lang="en-US" sz="2187" dirty="0"/>
          </a:p>
        </p:txBody>
      </p:sp>
      <p:sp>
        <p:nvSpPr>
          <p:cNvPr id="9" name="Text 5"/>
          <p:cNvSpPr/>
          <p:nvPr/>
        </p:nvSpPr>
        <p:spPr>
          <a:xfrm>
            <a:off x="5212913" y="3620810"/>
            <a:ext cx="38200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Agrivision is committed to promoting sustainable farming practices that reduce crop spoilage and increase yields. We offer a range of solutions to help farmers achieve their goals.</a:t>
            </a:r>
            <a:endParaRPr lang="en-US" sz="1750" dirty="0"/>
          </a:p>
        </p:txBody>
      </p:sp>
      <p:sp>
        <p:nvSpPr>
          <p:cNvPr id="10" name="Shape 6"/>
          <p:cNvSpPr/>
          <p:nvPr/>
        </p:nvSpPr>
        <p:spPr>
          <a:xfrm>
            <a:off x="9255085" y="3064073"/>
            <a:ext cx="499943" cy="499943"/>
          </a:xfrm>
          <a:prstGeom prst="roundRect">
            <a:avLst>
              <a:gd name="adj" fmla="val 20000"/>
            </a:avLst>
          </a:prstGeom>
          <a:solidFill>
            <a:srgbClr val="EBD0FB"/>
          </a:solidFill>
          <a:ln w="13811">
            <a:solidFill>
              <a:srgbClr val="D7A1F7"/>
            </a:solidFill>
            <a:prstDash val="solid"/>
          </a:ln>
        </p:spPr>
      </p:sp>
      <p:sp>
        <p:nvSpPr>
          <p:cNvPr id="11" name="Text 7"/>
          <p:cNvSpPr/>
          <p:nvPr/>
        </p:nvSpPr>
        <p:spPr>
          <a:xfrm>
            <a:off x="9413081" y="310574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9977199" y="3140393"/>
            <a:ext cx="2485311"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Advanced Technology</a:t>
            </a:r>
            <a:endParaRPr lang="en-US" sz="2187" dirty="0"/>
          </a:p>
        </p:txBody>
      </p:sp>
      <p:sp>
        <p:nvSpPr>
          <p:cNvPr id="13" name="Text 9"/>
          <p:cNvSpPr/>
          <p:nvPr/>
        </p:nvSpPr>
        <p:spPr>
          <a:xfrm>
            <a:off x="9977199" y="3620810"/>
            <a:ext cx="38200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Our cutting-edge technology is designed to improve crop storage, transportation, and harvesting. We're constantly developing new tools and techniques to help farmers maximize their profits.</a:t>
            </a:r>
            <a:endParaRPr lang="en-US" sz="1750" dirty="0"/>
          </a:p>
        </p:txBody>
      </p:sp>
      <p:sp>
        <p:nvSpPr>
          <p:cNvPr id="14" name="Shape 10"/>
          <p:cNvSpPr/>
          <p:nvPr/>
        </p:nvSpPr>
        <p:spPr>
          <a:xfrm>
            <a:off x="4490799" y="5793581"/>
            <a:ext cx="499943" cy="499943"/>
          </a:xfrm>
          <a:prstGeom prst="roundRect">
            <a:avLst>
              <a:gd name="adj" fmla="val 20000"/>
            </a:avLst>
          </a:prstGeom>
          <a:solidFill>
            <a:srgbClr val="EBD0FB"/>
          </a:solidFill>
          <a:ln w="13811">
            <a:solidFill>
              <a:srgbClr val="D7A1F7"/>
            </a:solidFill>
            <a:prstDash val="solid"/>
          </a:ln>
        </p:spPr>
      </p:sp>
      <p:sp>
        <p:nvSpPr>
          <p:cNvPr id="15" name="Text 11"/>
          <p:cNvSpPr/>
          <p:nvPr/>
        </p:nvSpPr>
        <p:spPr>
          <a:xfrm>
            <a:off x="4648795" y="5835253"/>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5212913" y="5869900"/>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Expert Support</a:t>
            </a:r>
            <a:endParaRPr lang="en-US" sz="2187" dirty="0"/>
          </a:p>
        </p:txBody>
      </p:sp>
      <p:sp>
        <p:nvSpPr>
          <p:cNvPr id="17" name="Text 13"/>
          <p:cNvSpPr/>
          <p:nvPr/>
        </p:nvSpPr>
        <p:spPr>
          <a:xfrm>
            <a:off x="5212913" y="6350317"/>
            <a:ext cx="8584287"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Agrivision's team of experts is available to help farmers with everything from crop planning to post-harvest handling. We're dedicated to helping our customers succeed.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Agrivision: Streamlining Agricultural Operations</a:t>
            </a:r>
            <a:endParaRPr lang="en-US" sz="4374" dirty="0"/>
          </a:p>
        </p:txBody>
      </p:sp>
      <p:sp>
        <p:nvSpPr>
          <p:cNvPr id="6" name="Text 2"/>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By creating an online platform, Agrivision is revolutionizing the way farmers manage their operations. Our platform offers tools to help farmers analyze data, manage inventory, and optimize logistics. With Agrivision, farmers can work more efficiently and make more informed decisions.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Expanding Market Reach with Online Platforms</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By establishing an online platform or collaborating with existing agricultural marketplaces, farmers can reach a wider audience and attract diverse buyers. This opens up new opportunities for growth and increases the chances of finding potential buyers looking for their products.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0478">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2115383"/>
          </a:xfrm>
          <a:prstGeom prst="rect">
            <a:avLst/>
          </a:prstGeom>
        </p:spPr>
      </p:pic>
      <p:sp>
        <p:nvSpPr>
          <p:cNvPr id="5" name="Text 1"/>
          <p:cNvSpPr/>
          <p:nvPr/>
        </p:nvSpPr>
        <p:spPr>
          <a:xfrm>
            <a:off x="3532346" y="2581156"/>
            <a:ext cx="4893112" cy="528757"/>
          </a:xfrm>
          <a:prstGeom prst="rect">
            <a:avLst/>
          </a:prstGeom>
          <a:noFill/>
          <a:ln/>
        </p:spPr>
        <p:txBody>
          <a:bodyPr wrap="none" rtlCol="0" anchor="t"/>
          <a:lstStyle/>
          <a:p>
            <a:pPr marL="0" indent="0">
              <a:lnSpc>
                <a:spcPts val="4164"/>
              </a:lnSpc>
              <a:buNone/>
            </a:pPr>
            <a:r>
              <a:rPr lang="en-US" sz="3331" b="1" kern="0" spc="-67" dirty="0">
                <a:solidFill>
                  <a:srgbClr val="FF75D3"/>
                </a:solidFill>
                <a:latin typeface="adonis-web" pitchFamily="34" charset="0"/>
                <a:ea typeface="adonis-web" pitchFamily="34" charset="-122"/>
                <a:cs typeface="adonis-web" pitchFamily="34" charset="-120"/>
              </a:rPr>
              <a:t>Lack of Market Information</a:t>
            </a:r>
            <a:endParaRPr lang="en-US" sz="3331" dirty="0"/>
          </a:p>
        </p:txBody>
      </p:sp>
      <p:sp>
        <p:nvSpPr>
          <p:cNvPr id="6" name="Shape 2"/>
          <p:cNvSpPr/>
          <p:nvPr/>
        </p:nvSpPr>
        <p:spPr>
          <a:xfrm>
            <a:off x="3769281" y="3363754"/>
            <a:ext cx="33814" cy="4399955"/>
          </a:xfrm>
          <a:prstGeom prst="roundRect">
            <a:avLst>
              <a:gd name="adj" fmla="val 225219"/>
            </a:avLst>
          </a:prstGeom>
          <a:solidFill>
            <a:srgbClr val="D7A1F7"/>
          </a:solidFill>
          <a:ln/>
        </p:spPr>
      </p:sp>
      <p:sp>
        <p:nvSpPr>
          <p:cNvPr id="7" name="Shape 3"/>
          <p:cNvSpPr/>
          <p:nvPr/>
        </p:nvSpPr>
        <p:spPr>
          <a:xfrm>
            <a:off x="3976568" y="3669387"/>
            <a:ext cx="592217" cy="33814"/>
          </a:xfrm>
          <a:prstGeom prst="roundRect">
            <a:avLst>
              <a:gd name="adj" fmla="val 225219"/>
            </a:avLst>
          </a:prstGeom>
          <a:solidFill>
            <a:srgbClr val="D7A1F7"/>
          </a:solidFill>
          <a:ln/>
        </p:spPr>
      </p:sp>
      <p:sp>
        <p:nvSpPr>
          <p:cNvPr id="8" name="Shape 4"/>
          <p:cNvSpPr/>
          <p:nvPr/>
        </p:nvSpPr>
        <p:spPr>
          <a:xfrm>
            <a:off x="3595807" y="3495913"/>
            <a:ext cx="380762" cy="380762"/>
          </a:xfrm>
          <a:prstGeom prst="roundRect">
            <a:avLst>
              <a:gd name="adj" fmla="val 20001"/>
            </a:avLst>
          </a:prstGeom>
          <a:solidFill>
            <a:srgbClr val="EBD0FB"/>
          </a:solidFill>
          <a:ln w="10478">
            <a:solidFill>
              <a:srgbClr val="D7A1F7"/>
            </a:solidFill>
            <a:prstDash val="solid"/>
          </a:ln>
        </p:spPr>
      </p:sp>
      <p:sp>
        <p:nvSpPr>
          <p:cNvPr id="9" name="Text 5"/>
          <p:cNvSpPr/>
          <p:nvPr/>
        </p:nvSpPr>
        <p:spPr>
          <a:xfrm>
            <a:off x="3716298" y="3527584"/>
            <a:ext cx="139779" cy="317302"/>
          </a:xfrm>
          <a:prstGeom prst="rect">
            <a:avLst/>
          </a:prstGeom>
          <a:noFill/>
          <a:ln/>
        </p:spPr>
        <p:txBody>
          <a:bodyPr wrap="none" rtlCol="0" anchor="t"/>
          <a:lstStyle/>
          <a:p>
            <a:pPr marL="0" indent="0" algn="ctr">
              <a:lnSpc>
                <a:spcPts val="2499"/>
              </a:lnSpc>
              <a:buNone/>
            </a:pPr>
            <a:r>
              <a:rPr lang="en-US" sz="1999" b="1" kern="0" spc="-40" dirty="0">
                <a:solidFill>
                  <a:srgbClr val="272525"/>
                </a:solidFill>
                <a:latin typeface="adonis-web" pitchFamily="34" charset="0"/>
                <a:ea typeface="adonis-web" pitchFamily="34" charset="-122"/>
                <a:cs typeface="adonis-web" pitchFamily="34" charset="-120"/>
              </a:rPr>
              <a:t>1</a:t>
            </a:r>
            <a:endParaRPr lang="en-US" sz="1999" dirty="0"/>
          </a:p>
        </p:txBody>
      </p:sp>
      <p:sp>
        <p:nvSpPr>
          <p:cNvPr id="10" name="Text 6"/>
          <p:cNvSpPr/>
          <p:nvPr/>
        </p:nvSpPr>
        <p:spPr>
          <a:xfrm>
            <a:off x="4716899" y="3532942"/>
            <a:ext cx="2401253" cy="264438"/>
          </a:xfrm>
          <a:prstGeom prst="rect">
            <a:avLst/>
          </a:prstGeom>
          <a:noFill/>
          <a:ln/>
        </p:spPr>
        <p:txBody>
          <a:bodyPr wrap="none" rtlCol="0" anchor="t"/>
          <a:lstStyle/>
          <a:p>
            <a:pPr marL="0" indent="0" algn="l">
              <a:lnSpc>
                <a:spcPts val="2082"/>
              </a:lnSpc>
              <a:buNone/>
            </a:pPr>
            <a:r>
              <a:rPr lang="en-US" sz="1666" b="1" kern="0" spc="-33" dirty="0">
                <a:solidFill>
                  <a:srgbClr val="272525"/>
                </a:solidFill>
                <a:latin typeface="adonis-web" pitchFamily="34" charset="0"/>
                <a:ea typeface="adonis-web" pitchFamily="34" charset="-122"/>
                <a:cs typeface="adonis-web" pitchFamily="34" charset="-120"/>
              </a:rPr>
              <a:t>Market Price Transparency</a:t>
            </a:r>
            <a:endParaRPr lang="en-US" sz="1666" dirty="0"/>
          </a:p>
        </p:txBody>
      </p:sp>
      <p:sp>
        <p:nvSpPr>
          <p:cNvPr id="11" name="Text 7"/>
          <p:cNvSpPr/>
          <p:nvPr/>
        </p:nvSpPr>
        <p:spPr>
          <a:xfrm>
            <a:off x="4716899" y="3898821"/>
            <a:ext cx="6381155" cy="541258"/>
          </a:xfrm>
          <a:prstGeom prst="rect">
            <a:avLst/>
          </a:prstGeom>
          <a:noFill/>
          <a:ln/>
        </p:spPr>
        <p:txBody>
          <a:bodyPr wrap="square" rtlCol="0" anchor="t"/>
          <a:lstStyle/>
          <a:p>
            <a:pPr marL="0" indent="0" algn="l">
              <a:lnSpc>
                <a:spcPts val="2132"/>
              </a:lnSpc>
              <a:buNone/>
            </a:pPr>
            <a:r>
              <a:rPr lang="en-US" sz="1333" kern="0" spc="-27" dirty="0">
                <a:solidFill>
                  <a:srgbClr val="272525"/>
                </a:solidFill>
                <a:latin typeface="Source Sans Pro" pitchFamily="34" charset="0"/>
                <a:ea typeface="Source Sans Pro" pitchFamily="34" charset="-122"/>
                <a:cs typeface="Source Sans Pro" pitchFamily="34" charset="-120"/>
              </a:rPr>
              <a:t>Farmers often sell their crops at lower prices due to a lack of information on market rates. Accessible price data empowers farmers to negotiate fair deals.</a:t>
            </a:r>
            <a:endParaRPr lang="en-US" sz="1333" dirty="0"/>
          </a:p>
        </p:txBody>
      </p:sp>
      <p:sp>
        <p:nvSpPr>
          <p:cNvPr id="12" name="Shape 8"/>
          <p:cNvSpPr/>
          <p:nvPr/>
        </p:nvSpPr>
        <p:spPr>
          <a:xfrm>
            <a:off x="3976568" y="5192435"/>
            <a:ext cx="592217" cy="33814"/>
          </a:xfrm>
          <a:prstGeom prst="roundRect">
            <a:avLst>
              <a:gd name="adj" fmla="val 225219"/>
            </a:avLst>
          </a:prstGeom>
          <a:solidFill>
            <a:srgbClr val="D7A1F7"/>
          </a:solidFill>
          <a:ln/>
        </p:spPr>
      </p:sp>
      <p:sp>
        <p:nvSpPr>
          <p:cNvPr id="13" name="Shape 9"/>
          <p:cNvSpPr/>
          <p:nvPr/>
        </p:nvSpPr>
        <p:spPr>
          <a:xfrm>
            <a:off x="3595807" y="5018961"/>
            <a:ext cx="380762" cy="380762"/>
          </a:xfrm>
          <a:prstGeom prst="roundRect">
            <a:avLst>
              <a:gd name="adj" fmla="val 20001"/>
            </a:avLst>
          </a:prstGeom>
          <a:solidFill>
            <a:srgbClr val="EBD0FB"/>
          </a:solidFill>
          <a:ln w="10478">
            <a:solidFill>
              <a:srgbClr val="D7A1F7"/>
            </a:solidFill>
            <a:prstDash val="solid"/>
          </a:ln>
        </p:spPr>
      </p:sp>
      <p:sp>
        <p:nvSpPr>
          <p:cNvPr id="14" name="Text 10"/>
          <p:cNvSpPr/>
          <p:nvPr/>
        </p:nvSpPr>
        <p:spPr>
          <a:xfrm>
            <a:off x="3716298" y="5050631"/>
            <a:ext cx="139779" cy="317302"/>
          </a:xfrm>
          <a:prstGeom prst="rect">
            <a:avLst/>
          </a:prstGeom>
          <a:noFill/>
          <a:ln/>
        </p:spPr>
        <p:txBody>
          <a:bodyPr wrap="none" rtlCol="0" anchor="t"/>
          <a:lstStyle/>
          <a:p>
            <a:pPr marL="0" indent="0" algn="ctr">
              <a:lnSpc>
                <a:spcPts val="2499"/>
              </a:lnSpc>
              <a:buNone/>
            </a:pPr>
            <a:r>
              <a:rPr lang="en-US" sz="1999" b="1" kern="0" spc="-40" dirty="0">
                <a:solidFill>
                  <a:srgbClr val="272525"/>
                </a:solidFill>
                <a:latin typeface="adonis-web" pitchFamily="34" charset="0"/>
                <a:ea typeface="adonis-web" pitchFamily="34" charset="-122"/>
                <a:cs typeface="adonis-web" pitchFamily="34" charset="-120"/>
              </a:rPr>
              <a:t>2</a:t>
            </a:r>
            <a:endParaRPr lang="en-US" sz="1999" dirty="0"/>
          </a:p>
        </p:txBody>
      </p:sp>
      <p:sp>
        <p:nvSpPr>
          <p:cNvPr id="15" name="Text 11"/>
          <p:cNvSpPr/>
          <p:nvPr/>
        </p:nvSpPr>
        <p:spPr>
          <a:xfrm>
            <a:off x="4716899" y="5055989"/>
            <a:ext cx="2507933" cy="264438"/>
          </a:xfrm>
          <a:prstGeom prst="rect">
            <a:avLst/>
          </a:prstGeom>
          <a:noFill/>
          <a:ln/>
        </p:spPr>
        <p:txBody>
          <a:bodyPr wrap="none" rtlCol="0" anchor="t"/>
          <a:lstStyle/>
          <a:p>
            <a:pPr marL="0" indent="0" algn="l">
              <a:lnSpc>
                <a:spcPts val="2082"/>
              </a:lnSpc>
              <a:buNone/>
            </a:pPr>
            <a:r>
              <a:rPr lang="en-US" sz="1666" b="1" kern="0" spc="-33" dirty="0">
                <a:solidFill>
                  <a:srgbClr val="272525"/>
                </a:solidFill>
                <a:latin typeface="adonis-web" pitchFamily="34" charset="0"/>
                <a:ea typeface="adonis-web" pitchFamily="34" charset="-122"/>
                <a:cs typeface="adonis-web" pitchFamily="34" charset="-120"/>
              </a:rPr>
              <a:t>Market Demand Forecasting</a:t>
            </a:r>
            <a:endParaRPr lang="en-US" sz="1666" dirty="0"/>
          </a:p>
        </p:txBody>
      </p:sp>
      <p:sp>
        <p:nvSpPr>
          <p:cNvPr id="16" name="Text 12"/>
          <p:cNvSpPr/>
          <p:nvPr/>
        </p:nvSpPr>
        <p:spPr>
          <a:xfrm>
            <a:off x="4716899" y="5421868"/>
            <a:ext cx="6381155" cy="541258"/>
          </a:xfrm>
          <a:prstGeom prst="rect">
            <a:avLst/>
          </a:prstGeom>
          <a:noFill/>
          <a:ln/>
        </p:spPr>
        <p:txBody>
          <a:bodyPr wrap="square" rtlCol="0" anchor="t"/>
          <a:lstStyle/>
          <a:p>
            <a:pPr marL="0" indent="0" algn="l">
              <a:lnSpc>
                <a:spcPts val="2132"/>
              </a:lnSpc>
              <a:buNone/>
            </a:pPr>
            <a:r>
              <a:rPr lang="en-US" sz="1333" kern="0" spc="-27" dirty="0">
                <a:solidFill>
                  <a:srgbClr val="272525"/>
                </a:solidFill>
                <a:latin typeface="Source Sans Pro" pitchFamily="34" charset="0"/>
                <a:ea typeface="Source Sans Pro" pitchFamily="34" charset="-122"/>
                <a:cs typeface="Source Sans Pro" pitchFamily="34" charset="-120"/>
              </a:rPr>
              <a:t>Insufficient knowledge about market demand can lead to overproduction or undersupply. Accurate forecasts enable farmers to align their production with demand.</a:t>
            </a:r>
            <a:endParaRPr lang="en-US" sz="1333" dirty="0"/>
          </a:p>
        </p:txBody>
      </p:sp>
      <p:sp>
        <p:nvSpPr>
          <p:cNvPr id="17" name="Shape 13"/>
          <p:cNvSpPr/>
          <p:nvPr/>
        </p:nvSpPr>
        <p:spPr>
          <a:xfrm>
            <a:off x="3976568" y="6715482"/>
            <a:ext cx="592217" cy="33814"/>
          </a:xfrm>
          <a:prstGeom prst="roundRect">
            <a:avLst>
              <a:gd name="adj" fmla="val 225219"/>
            </a:avLst>
          </a:prstGeom>
          <a:solidFill>
            <a:srgbClr val="D7A1F7"/>
          </a:solidFill>
          <a:ln/>
        </p:spPr>
      </p:sp>
      <p:sp>
        <p:nvSpPr>
          <p:cNvPr id="18" name="Shape 14"/>
          <p:cNvSpPr/>
          <p:nvPr/>
        </p:nvSpPr>
        <p:spPr>
          <a:xfrm>
            <a:off x="3595807" y="6542008"/>
            <a:ext cx="380762" cy="380762"/>
          </a:xfrm>
          <a:prstGeom prst="roundRect">
            <a:avLst>
              <a:gd name="adj" fmla="val 20001"/>
            </a:avLst>
          </a:prstGeom>
          <a:solidFill>
            <a:srgbClr val="EBD0FB"/>
          </a:solidFill>
          <a:ln w="10478">
            <a:solidFill>
              <a:srgbClr val="D7A1F7"/>
            </a:solidFill>
            <a:prstDash val="solid"/>
          </a:ln>
        </p:spPr>
      </p:sp>
      <p:sp>
        <p:nvSpPr>
          <p:cNvPr id="19" name="Text 15"/>
          <p:cNvSpPr/>
          <p:nvPr/>
        </p:nvSpPr>
        <p:spPr>
          <a:xfrm>
            <a:off x="3716298" y="6573679"/>
            <a:ext cx="139779" cy="317302"/>
          </a:xfrm>
          <a:prstGeom prst="rect">
            <a:avLst/>
          </a:prstGeom>
          <a:noFill/>
          <a:ln/>
        </p:spPr>
        <p:txBody>
          <a:bodyPr wrap="none" rtlCol="0" anchor="t"/>
          <a:lstStyle/>
          <a:p>
            <a:pPr marL="0" indent="0" algn="ctr">
              <a:lnSpc>
                <a:spcPts val="2499"/>
              </a:lnSpc>
              <a:buNone/>
            </a:pPr>
            <a:r>
              <a:rPr lang="en-US" sz="1999" b="1" kern="0" spc="-40" dirty="0">
                <a:solidFill>
                  <a:srgbClr val="272525"/>
                </a:solidFill>
                <a:latin typeface="adonis-web" pitchFamily="34" charset="0"/>
                <a:ea typeface="adonis-web" pitchFamily="34" charset="-122"/>
                <a:cs typeface="adonis-web" pitchFamily="34" charset="-120"/>
              </a:rPr>
              <a:t>3</a:t>
            </a:r>
            <a:endParaRPr lang="en-US" sz="1999" dirty="0"/>
          </a:p>
        </p:txBody>
      </p:sp>
      <p:sp>
        <p:nvSpPr>
          <p:cNvPr id="20" name="Text 16"/>
          <p:cNvSpPr/>
          <p:nvPr/>
        </p:nvSpPr>
        <p:spPr>
          <a:xfrm>
            <a:off x="4716899" y="6579037"/>
            <a:ext cx="1692235" cy="264438"/>
          </a:xfrm>
          <a:prstGeom prst="rect">
            <a:avLst/>
          </a:prstGeom>
          <a:noFill/>
          <a:ln/>
        </p:spPr>
        <p:txBody>
          <a:bodyPr wrap="none" rtlCol="0" anchor="t"/>
          <a:lstStyle/>
          <a:p>
            <a:pPr marL="0" indent="0" algn="l">
              <a:lnSpc>
                <a:spcPts val="2082"/>
              </a:lnSpc>
              <a:buNone/>
            </a:pPr>
            <a:r>
              <a:rPr lang="en-US" sz="1666" b="1" kern="0" spc="-33" dirty="0">
                <a:solidFill>
                  <a:srgbClr val="272525"/>
                </a:solidFill>
                <a:latin typeface="adonis-web" pitchFamily="34" charset="0"/>
                <a:ea typeface="adonis-web" pitchFamily="34" charset="-122"/>
                <a:cs typeface="adonis-web" pitchFamily="34" charset="-120"/>
              </a:rPr>
              <a:t>Market Access</a:t>
            </a:r>
            <a:endParaRPr lang="en-US" sz="1666" dirty="0"/>
          </a:p>
        </p:txBody>
      </p:sp>
      <p:sp>
        <p:nvSpPr>
          <p:cNvPr id="21" name="Text 17"/>
          <p:cNvSpPr/>
          <p:nvPr/>
        </p:nvSpPr>
        <p:spPr>
          <a:xfrm>
            <a:off x="4716899" y="6944916"/>
            <a:ext cx="6381155" cy="541258"/>
          </a:xfrm>
          <a:prstGeom prst="rect">
            <a:avLst/>
          </a:prstGeom>
          <a:noFill/>
          <a:ln/>
        </p:spPr>
        <p:txBody>
          <a:bodyPr wrap="square" rtlCol="0" anchor="t"/>
          <a:lstStyle/>
          <a:p>
            <a:pPr marL="0" indent="0" algn="l">
              <a:lnSpc>
                <a:spcPts val="2132"/>
              </a:lnSpc>
              <a:buNone/>
            </a:pPr>
            <a:r>
              <a:rPr lang="en-US" sz="1333" kern="0" spc="-27" dirty="0">
                <a:solidFill>
                  <a:srgbClr val="272525"/>
                </a:solidFill>
                <a:latin typeface="Source Sans Pro" pitchFamily="34" charset="0"/>
                <a:ea typeface="Source Sans Pro" pitchFamily="34" charset="-122"/>
                <a:cs typeface="Source Sans Pro" pitchFamily="34" charset="-120"/>
              </a:rPr>
              <a:t>Restricted access to potential buyers and markets limits farmers' opportunities. Improving market linkages helps farmers connect with buyers directly.</a:t>
            </a:r>
            <a:endParaRPr lang="en-US" sz="133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145619"/>
            <a:ext cx="5508784"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Middlemen Exploitation</a:t>
            </a:r>
            <a:endParaRPr lang="en-US" sz="4374" dirty="0"/>
          </a:p>
        </p:txBody>
      </p:sp>
      <p:pic>
        <p:nvPicPr>
          <p:cNvPr id="5" name="Image 1" descr="preencoded.png"/>
          <p:cNvPicPr>
            <a:picLocks noChangeAspect="1"/>
          </p:cNvPicPr>
          <p:nvPr/>
        </p:nvPicPr>
        <p:blipFill>
          <a:blip r:embed="rId4"/>
          <a:stretch>
            <a:fillRect/>
          </a:stretch>
        </p:blipFill>
        <p:spPr>
          <a:xfrm>
            <a:off x="2348389" y="2284333"/>
            <a:ext cx="3088958" cy="1909048"/>
          </a:xfrm>
          <a:prstGeom prst="rect">
            <a:avLst/>
          </a:prstGeom>
        </p:spPr>
      </p:pic>
      <p:sp>
        <p:nvSpPr>
          <p:cNvPr id="6" name="Text 2"/>
          <p:cNvSpPr/>
          <p:nvPr/>
        </p:nvSpPr>
        <p:spPr>
          <a:xfrm>
            <a:off x="2348389" y="4471035"/>
            <a:ext cx="2258735"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Lack of Direct Sales</a:t>
            </a:r>
            <a:endParaRPr lang="en-US" sz="2187" dirty="0"/>
          </a:p>
        </p:txBody>
      </p:sp>
      <p:sp>
        <p:nvSpPr>
          <p:cNvPr id="7" name="Text 3"/>
          <p:cNvSpPr/>
          <p:nvPr/>
        </p:nvSpPr>
        <p:spPr>
          <a:xfrm>
            <a:off x="2348389" y="4951452"/>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Reliance on middlemen reduces farmers' profit margins. Facilitating direct sales channels enables farmers to earn a fair share of the profits.</a:t>
            </a:r>
            <a:endParaRPr lang="en-US" sz="1750" dirty="0"/>
          </a:p>
        </p:txBody>
      </p:sp>
      <p:pic>
        <p:nvPicPr>
          <p:cNvPr id="8" name="Image 2" descr="preencoded.png"/>
          <p:cNvPicPr>
            <a:picLocks noChangeAspect="1"/>
          </p:cNvPicPr>
          <p:nvPr/>
        </p:nvPicPr>
        <p:blipFill>
          <a:blip r:embed="rId5"/>
          <a:stretch>
            <a:fillRect/>
          </a:stretch>
        </p:blipFill>
        <p:spPr>
          <a:xfrm>
            <a:off x="5770602" y="2284333"/>
            <a:ext cx="3088958" cy="1909048"/>
          </a:xfrm>
          <a:prstGeom prst="rect">
            <a:avLst/>
          </a:prstGeom>
        </p:spPr>
      </p:pic>
      <p:sp>
        <p:nvSpPr>
          <p:cNvPr id="9" name="Text 4"/>
          <p:cNvSpPr/>
          <p:nvPr/>
        </p:nvSpPr>
        <p:spPr>
          <a:xfrm>
            <a:off x="5770602" y="4471035"/>
            <a:ext cx="2828806"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Unfair Bargaining Power</a:t>
            </a:r>
            <a:endParaRPr lang="en-US" sz="2187" dirty="0"/>
          </a:p>
        </p:txBody>
      </p:sp>
      <p:sp>
        <p:nvSpPr>
          <p:cNvPr id="10" name="Text 5"/>
          <p:cNvSpPr/>
          <p:nvPr/>
        </p:nvSpPr>
        <p:spPr>
          <a:xfrm>
            <a:off x="5770602" y="4951452"/>
            <a:ext cx="3088958" cy="2132409"/>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Power imbalances in price negotiations disadvantage farmers. Strengthening farmers' bargaining power helps them achieve more equitable agreements.</a:t>
            </a:r>
            <a:endParaRPr lang="en-US" sz="1750" dirty="0"/>
          </a:p>
        </p:txBody>
      </p:sp>
      <p:pic>
        <p:nvPicPr>
          <p:cNvPr id="11" name="Image 3" descr="preencoded.png"/>
          <p:cNvPicPr>
            <a:picLocks noChangeAspect="1"/>
          </p:cNvPicPr>
          <p:nvPr/>
        </p:nvPicPr>
        <p:blipFill>
          <a:blip r:embed="rId6"/>
          <a:stretch>
            <a:fillRect/>
          </a:stretch>
        </p:blipFill>
        <p:spPr>
          <a:xfrm>
            <a:off x="9192816" y="2284333"/>
            <a:ext cx="3089077" cy="1909167"/>
          </a:xfrm>
          <a:prstGeom prst="rect">
            <a:avLst/>
          </a:prstGeom>
        </p:spPr>
      </p:pic>
      <p:sp>
        <p:nvSpPr>
          <p:cNvPr id="12" name="Text 6"/>
          <p:cNvSpPr/>
          <p:nvPr/>
        </p:nvSpPr>
        <p:spPr>
          <a:xfrm>
            <a:off x="9192816" y="4471154"/>
            <a:ext cx="2221944"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Delayed Payments</a:t>
            </a:r>
            <a:endParaRPr lang="en-US" sz="2187" dirty="0"/>
          </a:p>
        </p:txBody>
      </p:sp>
      <p:sp>
        <p:nvSpPr>
          <p:cNvPr id="13" name="Text 7"/>
          <p:cNvSpPr/>
          <p:nvPr/>
        </p:nvSpPr>
        <p:spPr>
          <a:xfrm>
            <a:off x="9192816" y="4951571"/>
            <a:ext cx="3089077"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Delayed payments by middlemen disrupt farmers' financial stability. Ensuring prompt and transparent payment systems is crucial for their economic well-being.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515666"/>
            <a:ext cx="6650117"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Inadequate Storage Facilities</a:t>
            </a:r>
            <a:endParaRPr lang="en-US" sz="4374" dirty="0"/>
          </a:p>
        </p:txBody>
      </p:sp>
      <p:sp>
        <p:nvSpPr>
          <p:cNvPr id="6" name="Shape 2"/>
          <p:cNvSpPr/>
          <p:nvPr/>
        </p:nvSpPr>
        <p:spPr>
          <a:xfrm>
            <a:off x="4490799" y="2716887"/>
            <a:ext cx="499943" cy="499943"/>
          </a:xfrm>
          <a:prstGeom prst="roundRect">
            <a:avLst>
              <a:gd name="adj" fmla="val 20000"/>
            </a:avLst>
          </a:prstGeom>
          <a:solidFill>
            <a:srgbClr val="EBD0FB"/>
          </a:solidFill>
          <a:ln w="13811">
            <a:solidFill>
              <a:srgbClr val="D7A1F7"/>
            </a:solidFill>
            <a:prstDash val="solid"/>
          </a:ln>
        </p:spPr>
      </p:sp>
      <p:sp>
        <p:nvSpPr>
          <p:cNvPr id="7" name="Text 3"/>
          <p:cNvSpPr/>
          <p:nvPr/>
        </p:nvSpPr>
        <p:spPr>
          <a:xfrm>
            <a:off x="4648795" y="2758559"/>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5212913" y="2793206"/>
            <a:ext cx="2403515"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Limited Cold Storage</a:t>
            </a:r>
            <a:endParaRPr lang="en-US" sz="2187" dirty="0"/>
          </a:p>
        </p:txBody>
      </p:sp>
      <p:sp>
        <p:nvSpPr>
          <p:cNvPr id="9" name="Text 5"/>
          <p:cNvSpPr/>
          <p:nvPr/>
        </p:nvSpPr>
        <p:spPr>
          <a:xfrm>
            <a:off x="5212913" y="3273623"/>
            <a:ext cx="38200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Insufficient cold storage facilities result in crop loss and limited shelf life. Expanding storage infrastructure, particularly for perishable crops, is vital.</a:t>
            </a:r>
            <a:endParaRPr lang="en-US" sz="1750" dirty="0"/>
          </a:p>
        </p:txBody>
      </p:sp>
      <p:sp>
        <p:nvSpPr>
          <p:cNvPr id="10" name="Shape 6"/>
          <p:cNvSpPr/>
          <p:nvPr/>
        </p:nvSpPr>
        <p:spPr>
          <a:xfrm>
            <a:off x="9255085" y="2716887"/>
            <a:ext cx="499943" cy="499943"/>
          </a:xfrm>
          <a:prstGeom prst="roundRect">
            <a:avLst>
              <a:gd name="adj" fmla="val 20000"/>
            </a:avLst>
          </a:prstGeom>
          <a:solidFill>
            <a:srgbClr val="EBD0FB"/>
          </a:solidFill>
          <a:ln w="13811">
            <a:solidFill>
              <a:srgbClr val="D7A1F7"/>
            </a:solidFill>
            <a:prstDash val="solid"/>
          </a:ln>
        </p:spPr>
      </p:sp>
      <p:sp>
        <p:nvSpPr>
          <p:cNvPr id="11" name="Text 7"/>
          <p:cNvSpPr/>
          <p:nvPr/>
        </p:nvSpPr>
        <p:spPr>
          <a:xfrm>
            <a:off x="9413081" y="2758559"/>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9977199" y="2793206"/>
            <a:ext cx="2775466"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Pest and Rodent Control</a:t>
            </a:r>
            <a:endParaRPr lang="en-US" sz="2187" dirty="0"/>
          </a:p>
        </p:txBody>
      </p:sp>
      <p:sp>
        <p:nvSpPr>
          <p:cNvPr id="13" name="Text 9"/>
          <p:cNvSpPr/>
          <p:nvPr/>
        </p:nvSpPr>
        <p:spPr>
          <a:xfrm>
            <a:off x="9977199" y="3273623"/>
            <a:ext cx="38200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Lack of effective pest and rodent control measures leads to damage and contamination of stored crops. Investing in pest management techniques minimizes losses.</a:t>
            </a:r>
            <a:endParaRPr lang="en-US" sz="1750" dirty="0"/>
          </a:p>
        </p:txBody>
      </p:sp>
      <p:sp>
        <p:nvSpPr>
          <p:cNvPr id="14" name="Shape 10"/>
          <p:cNvSpPr/>
          <p:nvPr/>
        </p:nvSpPr>
        <p:spPr>
          <a:xfrm>
            <a:off x="4490799" y="5446395"/>
            <a:ext cx="499943" cy="499943"/>
          </a:xfrm>
          <a:prstGeom prst="roundRect">
            <a:avLst>
              <a:gd name="adj" fmla="val 20000"/>
            </a:avLst>
          </a:prstGeom>
          <a:solidFill>
            <a:srgbClr val="EBD0FB"/>
          </a:solidFill>
          <a:ln w="13811">
            <a:solidFill>
              <a:srgbClr val="D7A1F7"/>
            </a:solidFill>
            <a:prstDash val="solid"/>
          </a:ln>
        </p:spPr>
      </p:sp>
      <p:sp>
        <p:nvSpPr>
          <p:cNvPr id="15" name="Text 11"/>
          <p:cNvSpPr/>
          <p:nvPr/>
        </p:nvSpPr>
        <p:spPr>
          <a:xfrm>
            <a:off x="4648795" y="5488067"/>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5212913" y="5522714"/>
            <a:ext cx="3155037"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Infrastructure Maintenance</a:t>
            </a:r>
            <a:endParaRPr lang="en-US" sz="2187" dirty="0"/>
          </a:p>
        </p:txBody>
      </p:sp>
      <p:sp>
        <p:nvSpPr>
          <p:cNvPr id="17" name="Text 13"/>
          <p:cNvSpPr/>
          <p:nvPr/>
        </p:nvSpPr>
        <p:spPr>
          <a:xfrm>
            <a:off x="5212913" y="6003131"/>
            <a:ext cx="8584287"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Decaying infrastructure increases the risk of spoilage. Regular maintenance and upgrades are necessary to ensure proper functioning of storage facilities.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060371"/>
            <a:ext cx="8110418"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Poor Pricing and Payment Systems</a:t>
            </a:r>
            <a:endParaRPr lang="en-US" sz="4374" dirty="0"/>
          </a:p>
        </p:txBody>
      </p:sp>
      <p:sp>
        <p:nvSpPr>
          <p:cNvPr id="5" name="Shape 2"/>
          <p:cNvSpPr/>
          <p:nvPr/>
        </p:nvSpPr>
        <p:spPr>
          <a:xfrm>
            <a:off x="2348389" y="2199084"/>
            <a:ext cx="4855726" cy="2373987"/>
          </a:xfrm>
          <a:prstGeom prst="roundRect">
            <a:avLst>
              <a:gd name="adj" fmla="val 4212"/>
            </a:avLst>
          </a:prstGeom>
          <a:solidFill>
            <a:srgbClr val="EBD0FB"/>
          </a:solidFill>
          <a:ln w="13811">
            <a:solidFill>
              <a:srgbClr val="D7A1F7"/>
            </a:solidFill>
            <a:prstDash val="solid"/>
          </a:ln>
        </p:spPr>
      </p:sp>
      <p:sp>
        <p:nvSpPr>
          <p:cNvPr id="6" name="Text 3"/>
          <p:cNvSpPr/>
          <p:nvPr/>
        </p:nvSpPr>
        <p:spPr>
          <a:xfrm>
            <a:off x="2584371" y="2435066"/>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Price Manipulation</a:t>
            </a:r>
            <a:endParaRPr lang="en-US" sz="2187" dirty="0"/>
          </a:p>
        </p:txBody>
      </p:sp>
      <p:sp>
        <p:nvSpPr>
          <p:cNvPr id="7" name="Text 4"/>
          <p:cNvSpPr/>
          <p:nvPr/>
        </p:nvSpPr>
        <p:spPr>
          <a:xfrm>
            <a:off x="2584371" y="2915483"/>
            <a:ext cx="438376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Unscrupulous practices by buyers manipulate prices, negatively impacting farmers' revenues. Transparent pricing mechanisms promote fair trade.</a:t>
            </a:r>
            <a:endParaRPr lang="en-US" sz="1750" dirty="0"/>
          </a:p>
        </p:txBody>
      </p:sp>
      <p:sp>
        <p:nvSpPr>
          <p:cNvPr id="8" name="Shape 5"/>
          <p:cNvSpPr/>
          <p:nvPr/>
        </p:nvSpPr>
        <p:spPr>
          <a:xfrm>
            <a:off x="7426285" y="2199084"/>
            <a:ext cx="4855726" cy="2373987"/>
          </a:xfrm>
          <a:prstGeom prst="roundRect">
            <a:avLst>
              <a:gd name="adj" fmla="val 4212"/>
            </a:avLst>
          </a:prstGeom>
          <a:solidFill>
            <a:srgbClr val="EBD0FB"/>
          </a:solidFill>
          <a:ln w="13811">
            <a:solidFill>
              <a:srgbClr val="D7A1F7"/>
            </a:solidFill>
            <a:prstDash val="solid"/>
          </a:ln>
        </p:spPr>
      </p:sp>
      <p:sp>
        <p:nvSpPr>
          <p:cNvPr id="9" name="Text 6"/>
          <p:cNvSpPr/>
          <p:nvPr/>
        </p:nvSpPr>
        <p:spPr>
          <a:xfrm>
            <a:off x="7662267" y="2435066"/>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Payment Delays</a:t>
            </a:r>
            <a:endParaRPr lang="en-US" sz="2187" dirty="0"/>
          </a:p>
        </p:txBody>
      </p:sp>
      <p:sp>
        <p:nvSpPr>
          <p:cNvPr id="10" name="Text 7"/>
          <p:cNvSpPr/>
          <p:nvPr/>
        </p:nvSpPr>
        <p:spPr>
          <a:xfrm>
            <a:off x="7662267" y="2915483"/>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Long payment cycles create financial strain for farmers. Efficient payment systems ensure timely and secure transactions for improved livelihoods.</a:t>
            </a:r>
            <a:endParaRPr lang="en-US" sz="1750" dirty="0"/>
          </a:p>
        </p:txBody>
      </p:sp>
      <p:sp>
        <p:nvSpPr>
          <p:cNvPr id="11" name="Shape 8"/>
          <p:cNvSpPr/>
          <p:nvPr/>
        </p:nvSpPr>
        <p:spPr>
          <a:xfrm>
            <a:off x="2348389" y="4795242"/>
            <a:ext cx="4855726" cy="2373987"/>
          </a:xfrm>
          <a:prstGeom prst="roundRect">
            <a:avLst>
              <a:gd name="adj" fmla="val 4212"/>
            </a:avLst>
          </a:prstGeom>
          <a:solidFill>
            <a:srgbClr val="EBD0FB"/>
          </a:solidFill>
          <a:ln w="13811">
            <a:solidFill>
              <a:srgbClr val="D7A1F7"/>
            </a:solidFill>
            <a:prstDash val="solid"/>
          </a:ln>
        </p:spPr>
      </p:sp>
      <p:sp>
        <p:nvSpPr>
          <p:cNvPr id="12" name="Text 9"/>
          <p:cNvSpPr/>
          <p:nvPr/>
        </p:nvSpPr>
        <p:spPr>
          <a:xfrm>
            <a:off x="2584371" y="503122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Unfair Deductions</a:t>
            </a:r>
            <a:endParaRPr lang="en-US" sz="2187" dirty="0"/>
          </a:p>
        </p:txBody>
      </p:sp>
      <p:sp>
        <p:nvSpPr>
          <p:cNvPr id="13" name="Text 10"/>
          <p:cNvSpPr/>
          <p:nvPr/>
        </p:nvSpPr>
        <p:spPr>
          <a:xfrm>
            <a:off x="2584371" y="5511641"/>
            <a:ext cx="438376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Unchecked deductions from payments reduce farmers' income. Implementing regulations to prevent unauthorized deductions safeguards their earnings.</a:t>
            </a:r>
            <a:endParaRPr lang="en-US" sz="1750" dirty="0"/>
          </a:p>
        </p:txBody>
      </p:sp>
      <p:sp>
        <p:nvSpPr>
          <p:cNvPr id="14" name="Shape 11"/>
          <p:cNvSpPr/>
          <p:nvPr/>
        </p:nvSpPr>
        <p:spPr>
          <a:xfrm>
            <a:off x="7426285" y="4795242"/>
            <a:ext cx="4855726" cy="2373987"/>
          </a:xfrm>
          <a:prstGeom prst="roundRect">
            <a:avLst>
              <a:gd name="adj" fmla="val 4212"/>
            </a:avLst>
          </a:prstGeom>
          <a:solidFill>
            <a:srgbClr val="EBD0FB"/>
          </a:solidFill>
          <a:ln w="13811">
            <a:solidFill>
              <a:srgbClr val="D7A1F7"/>
            </a:solidFill>
            <a:prstDash val="solid"/>
          </a:ln>
        </p:spPr>
      </p:sp>
      <p:sp>
        <p:nvSpPr>
          <p:cNvPr id="15" name="Text 12"/>
          <p:cNvSpPr/>
          <p:nvPr/>
        </p:nvSpPr>
        <p:spPr>
          <a:xfrm>
            <a:off x="7662267" y="503122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Price Volatility</a:t>
            </a:r>
            <a:endParaRPr lang="en-US" sz="2187" dirty="0"/>
          </a:p>
        </p:txBody>
      </p:sp>
      <p:sp>
        <p:nvSpPr>
          <p:cNvPr id="16" name="Text 13"/>
          <p:cNvSpPr/>
          <p:nvPr/>
        </p:nvSpPr>
        <p:spPr>
          <a:xfrm>
            <a:off x="7662267" y="5511641"/>
            <a:ext cx="438376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Fluctuating prices make it challenging for farmers to plan and budget. Supporting farmers with risk management strategies mitigates price volatility impact.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765</Words>
  <Application>Microsoft Office PowerPoint</Application>
  <PresentationFormat>Custom</PresentationFormat>
  <Paragraphs>84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adonis-web</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Narra Hasikareddy</cp:lastModifiedBy>
  <cp:revision>2</cp:revision>
  <dcterms:created xsi:type="dcterms:W3CDTF">2023-12-20T04:45:43Z</dcterms:created>
  <dcterms:modified xsi:type="dcterms:W3CDTF">2023-12-21T09:18:03Z</dcterms:modified>
</cp:coreProperties>
</file>